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8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6193DD-C464-4700-AAD5-CEEF6371ED3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787A6DC-A097-4A1D-A45B-09D71EEE6B1A}">
      <dgm:prSet/>
      <dgm:spPr/>
      <dgm:t>
        <a:bodyPr/>
        <a:lstStyle/>
        <a:p>
          <a:r>
            <a:rPr lang="en-US"/>
            <a:t>Problem: A company notices a 30% drop in website traffic over the last week.</a:t>
          </a:r>
        </a:p>
      </dgm:t>
    </dgm:pt>
    <dgm:pt modelId="{64F4E5F1-CAF6-4B8B-9E39-E2364DC1C377}" type="parTrans" cxnId="{B4F3D4BC-E553-4110-9C3E-6798FEFFACDB}">
      <dgm:prSet/>
      <dgm:spPr/>
      <dgm:t>
        <a:bodyPr/>
        <a:lstStyle/>
        <a:p>
          <a:endParaRPr lang="en-US"/>
        </a:p>
      </dgm:t>
    </dgm:pt>
    <dgm:pt modelId="{B6BCB529-AD78-4E84-B814-50EB8BC3514D}" type="sibTrans" cxnId="{B4F3D4BC-E553-4110-9C3E-6798FEFFACDB}">
      <dgm:prSet/>
      <dgm:spPr/>
      <dgm:t>
        <a:bodyPr/>
        <a:lstStyle/>
        <a:p>
          <a:endParaRPr lang="en-US"/>
        </a:p>
      </dgm:t>
    </dgm:pt>
    <dgm:pt modelId="{7E68619C-1013-4882-AFF4-0D9B78AE8AE9}">
      <dgm:prSet/>
      <dgm:spPr/>
      <dgm:t>
        <a:bodyPr/>
        <a:lstStyle/>
        <a:p>
          <a:r>
            <a:rPr lang="en-US"/>
            <a:t>Initial Analysis: Check Google Analytics, server logs, and ad campaign performance.</a:t>
          </a:r>
        </a:p>
      </dgm:t>
    </dgm:pt>
    <dgm:pt modelId="{9D6DC6B5-8A03-4863-AF93-6C72447239CD}" type="parTrans" cxnId="{72C0B066-89AE-4FF5-AB01-A43785759429}">
      <dgm:prSet/>
      <dgm:spPr/>
      <dgm:t>
        <a:bodyPr/>
        <a:lstStyle/>
        <a:p>
          <a:endParaRPr lang="en-US"/>
        </a:p>
      </dgm:t>
    </dgm:pt>
    <dgm:pt modelId="{C81D9200-54E6-4754-913B-360BB275A24B}" type="sibTrans" cxnId="{72C0B066-89AE-4FF5-AB01-A43785759429}">
      <dgm:prSet/>
      <dgm:spPr/>
      <dgm:t>
        <a:bodyPr/>
        <a:lstStyle/>
        <a:p>
          <a:endParaRPr lang="en-US"/>
        </a:p>
      </dgm:t>
    </dgm:pt>
    <dgm:pt modelId="{763A57C3-3DCD-408B-A4F3-27C6F87A4B28}">
      <dgm:prSet/>
      <dgm:spPr/>
      <dgm:t>
        <a:bodyPr/>
        <a:lstStyle/>
        <a:p>
          <a:r>
            <a:rPr lang="en-US"/>
            <a:t>Data Tools Used: SQL, Python (Pandas), Power BI for visualization.</a:t>
          </a:r>
        </a:p>
      </dgm:t>
    </dgm:pt>
    <dgm:pt modelId="{9CF22122-CECA-4879-810D-DCC5DDFF647D}" type="parTrans" cxnId="{EBF2A3A0-D3B7-4780-A9F8-E1CBF0015E82}">
      <dgm:prSet/>
      <dgm:spPr/>
      <dgm:t>
        <a:bodyPr/>
        <a:lstStyle/>
        <a:p>
          <a:endParaRPr lang="en-US"/>
        </a:p>
      </dgm:t>
    </dgm:pt>
    <dgm:pt modelId="{4E6F30B9-B0A0-4628-979A-0910E5EE1981}" type="sibTrans" cxnId="{EBF2A3A0-D3B7-4780-A9F8-E1CBF0015E82}">
      <dgm:prSet/>
      <dgm:spPr/>
      <dgm:t>
        <a:bodyPr/>
        <a:lstStyle/>
        <a:p>
          <a:endParaRPr lang="en-US"/>
        </a:p>
      </dgm:t>
    </dgm:pt>
    <dgm:pt modelId="{C1BA1D76-674C-4B6B-ABC5-96B72DE41676}" type="pres">
      <dgm:prSet presAssocID="{816193DD-C464-4700-AAD5-CEEF6371ED3A}" presName="linear" presStyleCnt="0">
        <dgm:presLayoutVars>
          <dgm:animLvl val="lvl"/>
          <dgm:resizeHandles val="exact"/>
        </dgm:presLayoutVars>
      </dgm:prSet>
      <dgm:spPr/>
    </dgm:pt>
    <dgm:pt modelId="{BDC773C3-1281-46A7-A49F-F969B088FBFA}" type="pres">
      <dgm:prSet presAssocID="{0787A6DC-A097-4A1D-A45B-09D71EEE6B1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60C2453-039D-4F2A-A439-51D078162C1E}" type="pres">
      <dgm:prSet presAssocID="{B6BCB529-AD78-4E84-B814-50EB8BC3514D}" presName="spacer" presStyleCnt="0"/>
      <dgm:spPr/>
    </dgm:pt>
    <dgm:pt modelId="{32F6E661-0907-47E4-AA92-196E5D64979D}" type="pres">
      <dgm:prSet presAssocID="{7E68619C-1013-4882-AFF4-0D9B78AE8AE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60BE6CE-28DE-44CD-BB34-20F215B0B7B1}" type="pres">
      <dgm:prSet presAssocID="{C81D9200-54E6-4754-913B-360BB275A24B}" presName="spacer" presStyleCnt="0"/>
      <dgm:spPr/>
    </dgm:pt>
    <dgm:pt modelId="{4F41C115-8BDA-4526-9EA6-F259A092F241}" type="pres">
      <dgm:prSet presAssocID="{763A57C3-3DCD-408B-A4F3-27C6F87A4B2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2C0B066-89AE-4FF5-AB01-A43785759429}" srcId="{816193DD-C464-4700-AAD5-CEEF6371ED3A}" destId="{7E68619C-1013-4882-AFF4-0D9B78AE8AE9}" srcOrd="1" destOrd="0" parTransId="{9D6DC6B5-8A03-4863-AF93-6C72447239CD}" sibTransId="{C81D9200-54E6-4754-913B-360BB275A24B}"/>
    <dgm:cxn modelId="{4E406D6F-6D5C-46D3-AF7C-8AD624CC86DC}" type="presOf" srcId="{0787A6DC-A097-4A1D-A45B-09D71EEE6B1A}" destId="{BDC773C3-1281-46A7-A49F-F969B088FBFA}" srcOrd="0" destOrd="0" presId="urn:microsoft.com/office/officeart/2005/8/layout/vList2"/>
    <dgm:cxn modelId="{015D7698-7CB6-4DA8-B73E-222B8407DAAC}" type="presOf" srcId="{816193DD-C464-4700-AAD5-CEEF6371ED3A}" destId="{C1BA1D76-674C-4B6B-ABC5-96B72DE41676}" srcOrd="0" destOrd="0" presId="urn:microsoft.com/office/officeart/2005/8/layout/vList2"/>
    <dgm:cxn modelId="{4A61AD99-3BED-4E8B-9257-B60E7DC3E9DA}" type="presOf" srcId="{763A57C3-3DCD-408B-A4F3-27C6F87A4B28}" destId="{4F41C115-8BDA-4526-9EA6-F259A092F241}" srcOrd="0" destOrd="0" presId="urn:microsoft.com/office/officeart/2005/8/layout/vList2"/>
    <dgm:cxn modelId="{EBF2A3A0-D3B7-4780-A9F8-E1CBF0015E82}" srcId="{816193DD-C464-4700-AAD5-CEEF6371ED3A}" destId="{763A57C3-3DCD-408B-A4F3-27C6F87A4B28}" srcOrd="2" destOrd="0" parTransId="{9CF22122-CECA-4879-810D-DCC5DDFF647D}" sibTransId="{4E6F30B9-B0A0-4628-979A-0910E5EE1981}"/>
    <dgm:cxn modelId="{461819BB-5137-45D8-9AF6-562311D8416A}" type="presOf" srcId="{7E68619C-1013-4882-AFF4-0D9B78AE8AE9}" destId="{32F6E661-0907-47E4-AA92-196E5D64979D}" srcOrd="0" destOrd="0" presId="urn:microsoft.com/office/officeart/2005/8/layout/vList2"/>
    <dgm:cxn modelId="{B4F3D4BC-E553-4110-9C3E-6798FEFFACDB}" srcId="{816193DD-C464-4700-AAD5-CEEF6371ED3A}" destId="{0787A6DC-A097-4A1D-A45B-09D71EEE6B1A}" srcOrd="0" destOrd="0" parTransId="{64F4E5F1-CAF6-4B8B-9E39-E2364DC1C377}" sibTransId="{B6BCB529-AD78-4E84-B814-50EB8BC3514D}"/>
    <dgm:cxn modelId="{CADFFBBC-3F03-496E-89AE-5DDB50606C83}" type="presParOf" srcId="{C1BA1D76-674C-4B6B-ABC5-96B72DE41676}" destId="{BDC773C3-1281-46A7-A49F-F969B088FBFA}" srcOrd="0" destOrd="0" presId="urn:microsoft.com/office/officeart/2005/8/layout/vList2"/>
    <dgm:cxn modelId="{4353B4CE-BA00-418C-AE53-4FBC24CEFFAF}" type="presParOf" srcId="{C1BA1D76-674C-4B6B-ABC5-96B72DE41676}" destId="{F60C2453-039D-4F2A-A439-51D078162C1E}" srcOrd="1" destOrd="0" presId="urn:microsoft.com/office/officeart/2005/8/layout/vList2"/>
    <dgm:cxn modelId="{ABEF5A23-8619-4C3E-B936-E3BE32BC914D}" type="presParOf" srcId="{C1BA1D76-674C-4B6B-ABC5-96B72DE41676}" destId="{32F6E661-0907-47E4-AA92-196E5D64979D}" srcOrd="2" destOrd="0" presId="urn:microsoft.com/office/officeart/2005/8/layout/vList2"/>
    <dgm:cxn modelId="{81ECE170-314F-4BE1-A7BE-5A30023E4C6A}" type="presParOf" srcId="{C1BA1D76-674C-4B6B-ABC5-96B72DE41676}" destId="{160BE6CE-28DE-44CD-BB34-20F215B0B7B1}" srcOrd="3" destOrd="0" presId="urn:microsoft.com/office/officeart/2005/8/layout/vList2"/>
    <dgm:cxn modelId="{CD9CFE15-ADF3-41F7-9C7A-44BBCED79E9D}" type="presParOf" srcId="{C1BA1D76-674C-4B6B-ABC5-96B72DE41676}" destId="{4F41C115-8BDA-4526-9EA6-F259A092F2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5CB9CD-D38F-43EE-B7C4-2176BA53836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22B609F-6B2F-41AC-96BD-426E0370085C}">
      <dgm:prSet/>
      <dgm:spPr/>
      <dgm:t>
        <a:bodyPr/>
        <a:lstStyle/>
        <a:p>
          <a:r>
            <a:rPr lang="en-US" dirty="0"/>
            <a:t>RCA helps organizations systematically analyze and resolve data issues.</a:t>
          </a:r>
        </a:p>
      </dgm:t>
    </dgm:pt>
    <dgm:pt modelId="{7FF4B08E-9CB9-4BA8-A07A-D83CE5E2BF93}" type="parTrans" cxnId="{E7BC99C7-1362-417C-9E10-7A1F8314B4EF}">
      <dgm:prSet/>
      <dgm:spPr/>
      <dgm:t>
        <a:bodyPr/>
        <a:lstStyle/>
        <a:p>
          <a:endParaRPr lang="en-US"/>
        </a:p>
      </dgm:t>
    </dgm:pt>
    <dgm:pt modelId="{C69A767C-893B-472A-A147-DB6A678BF281}" type="sibTrans" cxnId="{E7BC99C7-1362-417C-9E10-7A1F8314B4EF}">
      <dgm:prSet/>
      <dgm:spPr/>
      <dgm:t>
        <a:bodyPr/>
        <a:lstStyle/>
        <a:p>
          <a:endParaRPr lang="en-US"/>
        </a:p>
      </dgm:t>
    </dgm:pt>
    <dgm:pt modelId="{BCE0117C-B5C6-4E57-9075-E03D5797C2A8}">
      <dgm:prSet/>
      <dgm:spPr/>
      <dgm:t>
        <a:bodyPr/>
        <a:lstStyle/>
        <a:p>
          <a:r>
            <a:rPr lang="en-US" dirty="0"/>
            <a:t>Using structured techniques like 5 Whys, Fishbone Diagram, and Data Analysis improves problem-solving.</a:t>
          </a:r>
        </a:p>
      </dgm:t>
    </dgm:pt>
    <dgm:pt modelId="{6FF12352-255F-4197-87FB-6610DC6B979B}" type="parTrans" cxnId="{562CF9E3-4906-46E7-9A21-392D35E5EBEF}">
      <dgm:prSet/>
      <dgm:spPr/>
      <dgm:t>
        <a:bodyPr/>
        <a:lstStyle/>
        <a:p>
          <a:endParaRPr lang="en-US"/>
        </a:p>
      </dgm:t>
    </dgm:pt>
    <dgm:pt modelId="{170CFF16-B8A8-46E4-9CA2-720E3B59ACD2}" type="sibTrans" cxnId="{562CF9E3-4906-46E7-9A21-392D35E5EBEF}">
      <dgm:prSet/>
      <dgm:spPr/>
      <dgm:t>
        <a:bodyPr/>
        <a:lstStyle/>
        <a:p>
          <a:endParaRPr lang="en-US"/>
        </a:p>
      </dgm:t>
    </dgm:pt>
    <dgm:pt modelId="{328F1D77-2602-4838-94B6-6D840FE18349}">
      <dgm:prSet/>
      <dgm:spPr/>
      <dgm:t>
        <a:bodyPr/>
        <a:lstStyle/>
        <a:p>
          <a:r>
            <a:rPr lang="en-US" dirty="0"/>
            <a:t>Continuous monitoring ensures long-term stability and data reliability.</a:t>
          </a:r>
        </a:p>
      </dgm:t>
    </dgm:pt>
    <dgm:pt modelId="{B237C696-C68A-411C-B8F5-939129E9F9B6}" type="parTrans" cxnId="{2F594467-1A5E-4410-8EC9-16D9D5B91015}">
      <dgm:prSet/>
      <dgm:spPr/>
      <dgm:t>
        <a:bodyPr/>
        <a:lstStyle/>
        <a:p>
          <a:endParaRPr lang="en-US"/>
        </a:p>
      </dgm:t>
    </dgm:pt>
    <dgm:pt modelId="{04636AAC-1F33-4C5B-AA29-F95088D0767E}" type="sibTrans" cxnId="{2F594467-1A5E-4410-8EC9-16D9D5B91015}">
      <dgm:prSet/>
      <dgm:spPr/>
      <dgm:t>
        <a:bodyPr/>
        <a:lstStyle/>
        <a:p>
          <a:endParaRPr lang="en-US"/>
        </a:p>
      </dgm:t>
    </dgm:pt>
    <dgm:pt modelId="{0B842093-280D-4F97-BC53-4C5B9FDE474C}" type="pres">
      <dgm:prSet presAssocID="{695CB9CD-D38F-43EE-B7C4-2176BA53836C}" presName="root" presStyleCnt="0">
        <dgm:presLayoutVars>
          <dgm:dir/>
          <dgm:resizeHandles val="exact"/>
        </dgm:presLayoutVars>
      </dgm:prSet>
      <dgm:spPr/>
    </dgm:pt>
    <dgm:pt modelId="{194B76EB-A0CA-46B6-A131-AA2BCEA61A98}" type="pres">
      <dgm:prSet presAssocID="{022B609F-6B2F-41AC-96BD-426E0370085C}" presName="compNode" presStyleCnt="0"/>
      <dgm:spPr/>
    </dgm:pt>
    <dgm:pt modelId="{9FB8D141-18A5-4795-A451-DA39EFFE0196}" type="pres">
      <dgm:prSet presAssocID="{022B609F-6B2F-41AC-96BD-426E0370085C}" presName="bgRect" presStyleLbl="bgShp" presStyleIdx="0" presStyleCnt="3"/>
      <dgm:spPr/>
    </dgm:pt>
    <dgm:pt modelId="{2F968003-C484-4F94-A135-A8C382D77055}" type="pres">
      <dgm:prSet presAssocID="{022B609F-6B2F-41AC-96BD-426E0370085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F8AE7305-B4D5-465D-8A91-377C722CC4F1}" type="pres">
      <dgm:prSet presAssocID="{022B609F-6B2F-41AC-96BD-426E0370085C}" presName="spaceRect" presStyleCnt="0"/>
      <dgm:spPr/>
    </dgm:pt>
    <dgm:pt modelId="{53062FEE-332F-4017-A69E-5D767B340A4F}" type="pres">
      <dgm:prSet presAssocID="{022B609F-6B2F-41AC-96BD-426E0370085C}" presName="parTx" presStyleLbl="revTx" presStyleIdx="0" presStyleCnt="3">
        <dgm:presLayoutVars>
          <dgm:chMax val="0"/>
          <dgm:chPref val="0"/>
        </dgm:presLayoutVars>
      </dgm:prSet>
      <dgm:spPr/>
    </dgm:pt>
    <dgm:pt modelId="{628AE8AE-FD44-4647-9E0B-7362B5A1638C}" type="pres">
      <dgm:prSet presAssocID="{C69A767C-893B-472A-A147-DB6A678BF281}" presName="sibTrans" presStyleCnt="0"/>
      <dgm:spPr/>
    </dgm:pt>
    <dgm:pt modelId="{7DFB6F4A-827E-4C23-A9FC-751FFFB42CD9}" type="pres">
      <dgm:prSet presAssocID="{BCE0117C-B5C6-4E57-9075-E03D5797C2A8}" presName="compNode" presStyleCnt="0"/>
      <dgm:spPr/>
    </dgm:pt>
    <dgm:pt modelId="{DC1A95C6-8274-4D05-AF42-C25A493C73E4}" type="pres">
      <dgm:prSet presAssocID="{BCE0117C-B5C6-4E57-9075-E03D5797C2A8}" presName="bgRect" presStyleLbl="bgShp" presStyleIdx="1" presStyleCnt="3"/>
      <dgm:spPr/>
    </dgm:pt>
    <dgm:pt modelId="{8E10ACFB-A1DE-4EBF-BF74-F2DB75E160CF}" type="pres">
      <dgm:prSet presAssocID="{BCE0117C-B5C6-4E57-9075-E03D5797C2A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7BF4510D-C4A2-46FD-948A-999AD5F9A472}" type="pres">
      <dgm:prSet presAssocID="{BCE0117C-B5C6-4E57-9075-E03D5797C2A8}" presName="spaceRect" presStyleCnt="0"/>
      <dgm:spPr/>
    </dgm:pt>
    <dgm:pt modelId="{8E2E44BB-E20D-416A-8FA0-D52BF5BFDB7C}" type="pres">
      <dgm:prSet presAssocID="{BCE0117C-B5C6-4E57-9075-E03D5797C2A8}" presName="parTx" presStyleLbl="revTx" presStyleIdx="1" presStyleCnt="3">
        <dgm:presLayoutVars>
          <dgm:chMax val="0"/>
          <dgm:chPref val="0"/>
        </dgm:presLayoutVars>
      </dgm:prSet>
      <dgm:spPr/>
    </dgm:pt>
    <dgm:pt modelId="{A4D719D9-A830-4D59-9A41-BF7E21F6C96D}" type="pres">
      <dgm:prSet presAssocID="{170CFF16-B8A8-46E4-9CA2-720E3B59ACD2}" presName="sibTrans" presStyleCnt="0"/>
      <dgm:spPr/>
    </dgm:pt>
    <dgm:pt modelId="{A74A1228-9F74-4B14-A6F2-5221CA08CA5A}" type="pres">
      <dgm:prSet presAssocID="{328F1D77-2602-4838-94B6-6D840FE18349}" presName="compNode" presStyleCnt="0"/>
      <dgm:spPr/>
    </dgm:pt>
    <dgm:pt modelId="{7FE60186-1232-4A44-8E42-801D0379F7BF}" type="pres">
      <dgm:prSet presAssocID="{328F1D77-2602-4838-94B6-6D840FE18349}" presName="bgRect" presStyleLbl="bgShp" presStyleIdx="2" presStyleCnt="3"/>
      <dgm:spPr/>
    </dgm:pt>
    <dgm:pt modelId="{85415478-00FE-47DE-8F81-8B03A5EFC49D}" type="pres">
      <dgm:prSet presAssocID="{328F1D77-2602-4838-94B6-6D840FE1834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10B85233-7EE4-4A1F-980D-2D8302867AD2}" type="pres">
      <dgm:prSet presAssocID="{328F1D77-2602-4838-94B6-6D840FE18349}" presName="spaceRect" presStyleCnt="0"/>
      <dgm:spPr/>
    </dgm:pt>
    <dgm:pt modelId="{1F562826-06F8-4392-AA86-CA166C398694}" type="pres">
      <dgm:prSet presAssocID="{328F1D77-2602-4838-94B6-6D840FE1834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D570231-20A0-49D6-9F18-06E16D3F8A4A}" type="presOf" srcId="{022B609F-6B2F-41AC-96BD-426E0370085C}" destId="{53062FEE-332F-4017-A69E-5D767B340A4F}" srcOrd="0" destOrd="0" presId="urn:microsoft.com/office/officeart/2018/2/layout/IconVerticalSolidList"/>
    <dgm:cxn modelId="{2F594467-1A5E-4410-8EC9-16D9D5B91015}" srcId="{695CB9CD-D38F-43EE-B7C4-2176BA53836C}" destId="{328F1D77-2602-4838-94B6-6D840FE18349}" srcOrd="2" destOrd="0" parTransId="{B237C696-C68A-411C-B8F5-939129E9F9B6}" sibTransId="{04636AAC-1F33-4C5B-AA29-F95088D0767E}"/>
    <dgm:cxn modelId="{4621339D-9C56-4AB3-BD2C-35EA22018220}" type="presOf" srcId="{BCE0117C-B5C6-4E57-9075-E03D5797C2A8}" destId="{8E2E44BB-E20D-416A-8FA0-D52BF5BFDB7C}" srcOrd="0" destOrd="0" presId="urn:microsoft.com/office/officeart/2018/2/layout/IconVerticalSolidList"/>
    <dgm:cxn modelId="{E7BC99C7-1362-417C-9E10-7A1F8314B4EF}" srcId="{695CB9CD-D38F-43EE-B7C4-2176BA53836C}" destId="{022B609F-6B2F-41AC-96BD-426E0370085C}" srcOrd="0" destOrd="0" parTransId="{7FF4B08E-9CB9-4BA8-A07A-D83CE5E2BF93}" sibTransId="{C69A767C-893B-472A-A147-DB6A678BF281}"/>
    <dgm:cxn modelId="{295C19CE-A4DA-40AF-AF6C-28A9391E869D}" type="presOf" srcId="{328F1D77-2602-4838-94B6-6D840FE18349}" destId="{1F562826-06F8-4392-AA86-CA166C398694}" srcOrd="0" destOrd="0" presId="urn:microsoft.com/office/officeart/2018/2/layout/IconVerticalSolidList"/>
    <dgm:cxn modelId="{562CF9E3-4906-46E7-9A21-392D35E5EBEF}" srcId="{695CB9CD-D38F-43EE-B7C4-2176BA53836C}" destId="{BCE0117C-B5C6-4E57-9075-E03D5797C2A8}" srcOrd="1" destOrd="0" parTransId="{6FF12352-255F-4197-87FB-6610DC6B979B}" sibTransId="{170CFF16-B8A8-46E4-9CA2-720E3B59ACD2}"/>
    <dgm:cxn modelId="{D0A8C0EA-B85B-49DF-93C1-EE8A48E56E63}" type="presOf" srcId="{695CB9CD-D38F-43EE-B7C4-2176BA53836C}" destId="{0B842093-280D-4F97-BC53-4C5B9FDE474C}" srcOrd="0" destOrd="0" presId="urn:microsoft.com/office/officeart/2018/2/layout/IconVerticalSolidList"/>
    <dgm:cxn modelId="{1A34A195-9D26-4C22-BE34-7FCE5F9AD863}" type="presParOf" srcId="{0B842093-280D-4F97-BC53-4C5B9FDE474C}" destId="{194B76EB-A0CA-46B6-A131-AA2BCEA61A98}" srcOrd="0" destOrd="0" presId="urn:microsoft.com/office/officeart/2018/2/layout/IconVerticalSolidList"/>
    <dgm:cxn modelId="{0D653BDF-4431-4278-A8E3-D9026DE3D18A}" type="presParOf" srcId="{194B76EB-A0CA-46B6-A131-AA2BCEA61A98}" destId="{9FB8D141-18A5-4795-A451-DA39EFFE0196}" srcOrd="0" destOrd="0" presId="urn:microsoft.com/office/officeart/2018/2/layout/IconVerticalSolidList"/>
    <dgm:cxn modelId="{7D73EE20-22A3-4A34-8E5F-D076ACDC93F9}" type="presParOf" srcId="{194B76EB-A0CA-46B6-A131-AA2BCEA61A98}" destId="{2F968003-C484-4F94-A135-A8C382D77055}" srcOrd="1" destOrd="0" presId="urn:microsoft.com/office/officeart/2018/2/layout/IconVerticalSolidList"/>
    <dgm:cxn modelId="{728C0814-03DD-48D4-8B85-5C400B78FACC}" type="presParOf" srcId="{194B76EB-A0CA-46B6-A131-AA2BCEA61A98}" destId="{F8AE7305-B4D5-465D-8A91-377C722CC4F1}" srcOrd="2" destOrd="0" presId="urn:microsoft.com/office/officeart/2018/2/layout/IconVerticalSolidList"/>
    <dgm:cxn modelId="{1D1B461D-F647-4296-85C7-C09CDD1E824B}" type="presParOf" srcId="{194B76EB-A0CA-46B6-A131-AA2BCEA61A98}" destId="{53062FEE-332F-4017-A69E-5D767B340A4F}" srcOrd="3" destOrd="0" presId="urn:microsoft.com/office/officeart/2018/2/layout/IconVerticalSolidList"/>
    <dgm:cxn modelId="{8AE690FE-18F1-4610-9015-1401747D601A}" type="presParOf" srcId="{0B842093-280D-4F97-BC53-4C5B9FDE474C}" destId="{628AE8AE-FD44-4647-9E0B-7362B5A1638C}" srcOrd="1" destOrd="0" presId="urn:microsoft.com/office/officeart/2018/2/layout/IconVerticalSolidList"/>
    <dgm:cxn modelId="{CDCCEC35-0EF7-4F93-AB83-7018DFBA13F0}" type="presParOf" srcId="{0B842093-280D-4F97-BC53-4C5B9FDE474C}" destId="{7DFB6F4A-827E-4C23-A9FC-751FFFB42CD9}" srcOrd="2" destOrd="0" presId="urn:microsoft.com/office/officeart/2018/2/layout/IconVerticalSolidList"/>
    <dgm:cxn modelId="{FB77ECB7-CCD4-497A-8F69-DA437BB8CF30}" type="presParOf" srcId="{7DFB6F4A-827E-4C23-A9FC-751FFFB42CD9}" destId="{DC1A95C6-8274-4D05-AF42-C25A493C73E4}" srcOrd="0" destOrd="0" presId="urn:microsoft.com/office/officeart/2018/2/layout/IconVerticalSolidList"/>
    <dgm:cxn modelId="{4BFF3604-FD89-4937-BB68-89455D314C17}" type="presParOf" srcId="{7DFB6F4A-827E-4C23-A9FC-751FFFB42CD9}" destId="{8E10ACFB-A1DE-4EBF-BF74-F2DB75E160CF}" srcOrd="1" destOrd="0" presId="urn:microsoft.com/office/officeart/2018/2/layout/IconVerticalSolidList"/>
    <dgm:cxn modelId="{1605A072-DB8F-435D-B55F-788BA78AD1CD}" type="presParOf" srcId="{7DFB6F4A-827E-4C23-A9FC-751FFFB42CD9}" destId="{7BF4510D-C4A2-46FD-948A-999AD5F9A472}" srcOrd="2" destOrd="0" presId="urn:microsoft.com/office/officeart/2018/2/layout/IconVerticalSolidList"/>
    <dgm:cxn modelId="{8321C9B3-732F-4FEE-A31A-18BC8B0561DD}" type="presParOf" srcId="{7DFB6F4A-827E-4C23-A9FC-751FFFB42CD9}" destId="{8E2E44BB-E20D-416A-8FA0-D52BF5BFDB7C}" srcOrd="3" destOrd="0" presId="urn:microsoft.com/office/officeart/2018/2/layout/IconVerticalSolidList"/>
    <dgm:cxn modelId="{E4DA9EAA-2A7E-4350-A0E7-7FB3E65E6DC3}" type="presParOf" srcId="{0B842093-280D-4F97-BC53-4C5B9FDE474C}" destId="{A4D719D9-A830-4D59-9A41-BF7E21F6C96D}" srcOrd="3" destOrd="0" presId="urn:microsoft.com/office/officeart/2018/2/layout/IconVerticalSolidList"/>
    <dgm:cxn modelId="{3CACB99B-B988-45E2-9038-C1A341609068}" type="presParOf" srcId="{0B842093-280D-4F97-BC53-4C5B9FDE474C}" destId="{A74A1228-9F74-4B14-A6F2-5221CA08CA5A}" srcOrd="4" destOrd="0" presId="urn:microsoft.com/office/officeart/2018/2/layout/IconVerticalSolidList"/>
    <dgm:cxn modelId="{34A612BB-2A0F-4700-8B4F-D07CDBF6264D}" type="presParOf" srcId="{A74A1228-9F74-4B14-A6F2-5221CA08CA5A}" destId="{7FE60186-1232-4A44-8E42-801D0379F7BF}" srcOrd="0" destOrd="0" presId="urn:microsoft.com/office/officeart/2018/2/layout/IconVerticalSolidList"/>
    <dgm:cxn modelId="{54364836-FA02-44AE-87C2-FD9111464746}" type="presParOf" srcId="{A74A1228-9F74-4B14-A6F2-5221CA08CA5A}" destId="{85415478-00FE-47DE-8F81-8B03A5EFC49D}" srcOrd="1" destOrd="0" presId="urn:microsoft.com/office/officeart/2018/2/layout/IconVerticalSolidList"/>
    <dgm:cxn modelId="{C13C8A26-1C84-4D43-BEB4-9081271D8347}" type="presParOf" srcId="{A74A1228-9F74-4B14-A6F2-5221CA08CA5A}" destId="{10B85233-7EE4-4A1F-980D-2D8302867AD2}" srcOrd="2" destOrd="0" presId="urn:microsoft.com/office/officeart/2018/2/layout/IconVerticalSolidList"/>
    <dgm:cxn modelId="{210DC1D0-752F-4E12-8858-5730F6656CF6}" type="presParOf" srcId="{A74A1228-9F74-4B14-A6F2-5221CA08CA5A}" destId="{1F562826-06F8-4392-AA86-CA166C39869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C773C3-1281-46A7-A49F-F969B088FBFA}">
      <dsp:nvSpPr>
        <dsp:cNvPr id="0" name=""/>
        <dsp:cNvSpPr/>
      </dsp:nvSpPr>
      <dsp:spPr>
        <a:xfrm>
          <a:off x="0" y="121755"/>
          <a:ext cx="5175384" cy="17046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Problem: A company notices a 30% drop in website traffic over the last week.</a:t>
          </a:r>
        </a:p>
      </dsp:txBody>
      <dsp:txXfrm>
        <a:off x="83216" y="204971"/>
        <a:ext cx="5008952" cy="1538258"/>
      </dsp:txXfrm>
    </dsp:sp>
    <dsp:sp modelId="{32F6E661-0907-47E4-AA92-196E5D64979D}">
      <dsp:nvSpPr>
        <dsp:cNvPr id="0" name=""/>
        <dsp:cNvSpPr/>
      </dsp:nvSpPr>
      <dsp:spPr>
        <a:xfrm>
          <a:off x="0" y="1915725"/>
          <a:ext cx="5175384" cy="170469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Initial Analysis: Check Google Analytics, server logs, and ad campaign performance.</a:t>
          </a:r>
        </a:p>
      </dsp:txBody>
      <dsp:txXfrm>
        <a:off x="83216" y="1998941"/>
        <a:ext cx="5008952" cy="1538258"/>
      </dsp:txXfrm>
    </dsp:sp>
    <dsp:sp modelId="{4F41C115-8BDA-4526-9EA6-F259A092F241}">
      <dsp:nvSpPr>
        <dsp:cNvPr id="0" name=""/>
        <dsp:cNvSpPr/>
      </dsp:nvSpPr>
      <dsp:spPr>
        <a:xfrm>
          <a:off x="0" y="3709695"/>
          <a:ext cx="5175384" cy="170469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Data Tools Used: SQL, Python (Pandas), Power BI for visualization.</a:t>
          </a:r>
        </a:p>
      </dsp:txBody>
      <dsp:txXfrm>
        <a:off x="83216" y="3792911"/>
        <a:ext cx="5008952" cy="1538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8D141-18A5-4795-A451-DA39EFFE0196}">
      <dsp:nvSpPr>
        <dsp:cNvPr id="0" name=""/>
        <dsp:cNvSpPr/>
      </dsp:nvSpPr>
      <dsp:spPr>
        <a:xfrm>
          <a:off x="0" y="531"/>
          <a:ext cx="7886700" cy="1242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968003-C484-4F94-A135-A8C382D77055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62FEE-332F-4017-A69E-5D767B340A4F}">
      <dsp:nvSpPr>
        <dsp:cNvPr id="0" name=""/>
        <dsp:cNvSpPr/>
      </dsp:nvSpPr>
      <dsp:spPr>
        <a:xfrm>
          <a:off x="1435590" y="53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RCA helps organizations systematically analyze and resolve data issues.</a:t>
          </a:r>
        </a:p>
      </dsp:txBody>
      <dsp:txXfrm>
        <a:off x="1435590" y="531"/>
        <a:ext cx="6451109" cy="1242935"/>
      </dsp:txXfrm>
    </dsp:sp>
    <dsp:sp modelId="{DC1A95C6-8274-4D05-AF42-C25A493C73E4}">
      <dsp:nvSpPr>
        <dsp:cNvPr id="0" name=""/>
        <dsp:cNvSpPr/>
      </dsp:nvSpPr>
      <dsp:spPr>
        <a:xfrm>
          <a:off x="0" y="1554201"/>
          <a:ext cx="7886700" cy="1242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0ACFB-A1DE-4EBF-BF74-F2DB75E160CF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E44BB-E20D-416A-8FA0-D52BF5BFDB7C}">
      <dsp:nvSpPr>
        <dsp:cNvPr id="0" name=""/>
        <dsp:cNvSpPr/>
      </dsp:nvSpPr>
      <dsp:spPr>
        <a:xfrm>
          <a:off x="1435590" y="155420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Using structured techniques like 5 Whys, Fishbone Diagram, and Data Analysis improves problem-solving.</a:t>
          </a:r>
        </a:p>
      </dsp:txBody>
      <dsp:txXfrm>
        <a:off x="1435590" y="1554201"/>
        <a:ext cx="6451109" cy="1242935"/>
      </dsp:txXfrm>
    </dsp:sp>
    <dsp:sp modelId="{7FE60186-1232-4A44-8E42-801D0379F7BF}">
      <dsp:nvSpPr>
        <dsp:cNvPr id="0" name=""/>
        <dsp:cNvSpPr/>
      </dsp:nvSpPr>
      <dsp:spPr>
        <a:xfrm>
          <a:off x="0" y="3107870"/>
          <a:ext cx="7886700" cy="1242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415478-00FE-47DE-8F81-8B03A5EFC49D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62826-06F8-4392-AA86-CA166C398694}">
      <dsp:nvSpPr>
        <dsp:cNvPr id="0" name=""/>
        <dsp:cNvSpPr/>
      </dsp:nvSpPr>
      <dsp:spPr>
        <a:xfrm>
          <a:off x="1435590" y="3107870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Continuous monitoring ensures long-term stability and data reliability.</a:t>
          </a:r>
        </a:p>
      </dsp:txBody>
      <dsp:txXfrm>
        <a:off x="1435590" y="3107870"/>
        <a:ext cx="64511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930" y="1008993"/>
            <a:ext cx="6923558" cy="3542045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300" dirty="0"/>
              <a:t>Root Cause Analysis </a:t>
            </a:r>
            <a:br>
              <a:rPr lang="en-US" sz="6300" dirty="0"/>
            </a:br>
            <a:r>
              <a:rPr lang="en-US" sz="6300" dirty="0"/>
              <a:t>in </a:t>
            </a:r>
            <a:br>
              <a:rPr lang="en-US" sz="6300" dirty="0"/>
            </a:br>
            <a:r>
              <a:rPr lang="en-US" sz="6300" dirty="0"/>
              <a:t>Data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3930" y="4582814"/>
            <a:ext cx="5349252" cy="1312657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700"/>
              <a:t>A Systematic Approach to Identifying and Resolving Data Issues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32" y="365125"/>
            <a:ext cx="4841507" cy="18073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 dirty="0"/>
              <a:t>What is Root Cause Analysis (RCA)?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33297"/>
            <a:ext cx="3464715" cy="38436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700" dirty="0"/>
              <a:t>RCA is a structured problem-solving method to identify the underlying cause of data issues.</a:t>
            </a:r>
            <a:endParaRPr lang="en-US" sz="1700"/>
          </a:p>
          <a:p>
            <a:pPr>
              <a:buFont typeface="Wingdings" panose="05000000000000000000" pitchFamily="2" charset="2"/>
              <a:buChar char="Ø"/>
            </a:pPr>
            <a:r>
              <a:rPr lang="en-US" sz="1700" dirty="0"/>
              <a:t>Helps organizations prevent recurring data problems and improve decision-making.</a:t>
            </a:r>
            <a:endParaRPr lang="en-US" sz="1700"/>
          </a:p>
          <a:p>
            <a:pPr>
              <a:buFont typeface="Wingdings" panose="05000000000000000000" pitchFamily="2" charset="2"/>
              <a:buChar char="Ø"/>
            </a:pPr>
            <a:r>
              <a:rPr lang="en-US" sz="1700" dirty="0"/>
              <a:t>Commonly used in data quality, system performance, and business intelligence.</a:t>
            </a:r>
            <a:endParaRPr lang="en-US" sz="1700"/>
          </a:p>
        </p:txBody>
      </p:sp>
      <p:pic>
        <p:nvPicPr>
          <p:cNvPr id="5" name="Picture 4" descr="Pins pinned on a white surface and connecting a black thread">
            <a:extLst>
              <a:ext uri="{FF2B5EF4-FFF2-40B4-BE49-F238E27FC236}">
                <a16:creationId xmlns:a16="http://schemas.microsoft.com/office/drawing/2014/main" id="{E76224A3-2A27-4139-01DE-A40798E45E3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849" r="43622" b="-1"/>
          <a:stretch/>
        </p:blipFill>
        <p:spPr>
          <a:xfrm>
            <a:off x="4671911" y="10"/>
            <a:ext cx="4472089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6D6CDF-C512-4739-B158-55EE955E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127" y="-1"/>
            <a:ext cx="9143999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74" y="670559"/>
            <a:ext cx="3512491" cy="2148841"/>
          </a:xfrm>
        </p:spPr>
        <p:txBody>
          <a:bodyPr anchor="t">
            <a:normAutofit/>
          </a:bodyPr>
          <a:lstStyle/>
          <a:p>
            <a:r>
              <a:rPr lang="en-IN"/>
              <a:t>Importance of RCA in Data Analysis</a:t>
            </a:r>
          </a:p>
        </p:txBody>
      </p:sp>
      <p:pic>
        <p:nvPicPr>
          <p:cNvPr id="5" name="Picture 4" descr="Graph on document with pen">
            <a:extLst>
              <a:ext uri="{FF2B5EF4-FFF2-40B4-BE49-F238E27FC236}">
                <a16:creationId xmlns:a16="http://schemas.microsoft.com/office/drawing/2014/main" id="{A2F4A178-2A21-1203-9987-B13A46D5301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766" r="215" b="3"/>
          <a:stretch/>
        </p:blipFill>
        <p:spPr>
          <a:xfrm>
            <a:off x="20" y="3105151"/>
            <a:ext cx="4836298" cy="3752849"/>
          </a:xfrm>
          <a:custGeom>
            <a:avLst/>
            <a:gdLst/>
            <a:ahLst/>
            <a:cxnLst/>
            <a:rect l="l" t="t" r="r" b="b"/>
            <a:pathLst>
              <a:path w="6448424" h="3752849">
                <a:moveTo>
                  <a:pt x="0" y="0"/>
                </a:moveTo>
                <a:lnTo>
                  <a:pt x="137978" y="22215"/>
                </a:lnTo>
                <a:cubicBezTo>
                  <a:pt x="196046" y="32277"/>
                  <a:pt x="252469" y="42437"/>
                  <a:pt x="295660" y="49771"/>
                </a:cubicBezTo>
                <a:cubicBezTo>
                  <a:pt x="364885" y="66610"/>
                  <a:pt x="403214" y="32071"/>
                  <a:pt x="456941" y="65635"/>
                </a:cubicBezTo>
                <a:cubicBezTo>
                  <a:pt x="529612" y="69090"/>
                  <a:pt x="662508" y="71245"/>
                  <a:pt x="731691" y="70501"/>
                </a:cubicBezTo>
                <a:cubicBezTo>
                  <a:pt x="768741" y="62400"/>
                  <a:pt x="808263" y="64633"/>
                  <a:pt x="841820" y="61171"/>
                </a:cubicBezTo>
                <a:cubicBezTo>
                  <a:pt x="958973" y="43639"/>
                  <a:pt x="1009730" y="45863"/>
                  <a:pt x="1068219" y="39136"/>
                </a:cubicBezTo>
                <a:cubicBezTo>
                  <a:pt x="1104329" y="33447"/>
                  <a:pt x="1156536" y="44203"/>
                  <a:pt x="1174190" y="38808"/>
                </a:cubicBezTo>
                <a:cubicBezTo>
                  <a:pt x="1188943" y="36385"/>
                  <a:pt x="1213832" y="14880"/>
                  <a:pt x="1225923" y="34507"/>
                </a:cubicBezTo>
                <a:cubicBezTo>
                  <a:pt x="1305283" y="8501"/>
                  <a:pt x="1319617" y="30839"/>
                  <a:pt x="1385617" y="18003"/>
                </a:cubicBezTo>
                <a:cubicBezTo>
                  <a:pt x="1461876" y="-26747"/>
                  <a:pt x="1519510" y="56342"/>
                  <a:pt x="1563967" y="4638"/>
                </a:cubicBezTo>
                <a:lnTo>
                  <a:pt x="1676634" y="10582"/>
                </a:lnTo>
                <a:lnTo>
                  <a:pt x="1769429" y="20265"/>
                </a:lnTo>
                <a:cubicBezTo>
                  <a:pt x="1790625" y="23534"/>
                  <a:pt x="1880369" y="18448"/>
                  <a:pt x="1900584" y="27732"/>
                </a:cubicBezTo>
                <a:cubicBezTo>
                  <a:pt x="2072430" y="22762"/>
                  <a:pt x="2014935" y="5831"/>
                  <a:pt x="2127041" y="22101"/>
                </a:cubicBezTo>
                <a:cubicBezTo>
                  <a:pt x="2168847" y="65820"/>
                  <a:pt x="2153052" y="28773"/>
                  <a:pt x="2211644" y="44507"/>
                </a:cubicBezTo>
                <a:cubicBezTo>
                  <a:pt x="2211201" y="9921"/>
                  <a:pt x="2277596" y="73686"/>
                  <a:pt x="2299605" y="38004"/>
                </a:cubicBezTo>
                <a:cubicBezTo>
                  <a:pt x="2309570" y="41997"/>
                  <a:pt x="2318531" y="46991"/>
                  <a:pt x="2327359" y="52270"/>
                </a:cubicBezTo>
                <a:lnTo>
                  <a:pt x="2331995" y="55017"/>
                </a:lnTo>
                <a:lnTo>
                  <a:pt x="2353777" y="59755"/>
                </a:lnTo>
                <a:lnTo>
                  <a:pt x="2355893" y="68914"/>
                </a:lnTo>
                <a:lnTo>
                  <a:pt x="2385794" y="81650"/>
                </a:lnTo>
                <a:cubicBezTo>
                  <a:pt x="2397613" y="85211"/>
                  <a:pt x="2411061" y="87627"/>
                  <a:pt x="2427010" y="88184"/>
                </a:cubicBezTo>
                <a:cubicBezTo>
                  <a:pt x="2486314" y="76422"/>
                  <a:pt x="2553170" y="126870"/>
                  <a:pt x="2627153" y="110451"/>
                </a:cubicBezTo>
                <a:cubicBezTo>
                  <a:pt x="2653722" y="107383"/>
                  <a:pt x="2732043" y="116068"/>
                  <a:pt x="2744462" y="128780"/>
                </a:cubicBezTo>
                <a:cubicBezTo>
                  <a:pt x="2760299" y="132873"/>
                  <a:pt x="2780248" y="130843"/>
                  <a:pt x="2785202" y="143610"/>
                </a:cubicBezTo>
                <a:cubicBezTo>
                  <a:pt x="2794558" y="159316"/>
                  <a:pt x="2856498" y="142821"/>
                  <a:pt x="2844667" y="159029"/>
                </a:cubicBezTo>
                <a:cubicBezTo>
                  <a:pt x="2888530" y="147871"/>
                  <a:pt x="2914187" y="181391"/>
                  <a:pt x="2946649" y="192330"/>
                </a:cubicBezTo>
                <a:cubicBezTo>
                  <a:pt x="2981872" y="180417"/>
                  <a:pt x="3015239" y="215115"/>
                  <a:pt x="3088812" y="226485"/>
                </a:cubicBezTo>
                <a:cubicBezTo>
                  <a:pt x="3127734" y="212524"/>
                  <a:pt x="3138301" y="234381"/>
                  <a:pt x="3208669" y="217774"/>
                </a:cubicBezTo>
                <a:cubicBezTo>
                  <a:pt x="3242208" y="219284"/>
                  <a:pt x="3229623" y="233297"/>
                  <a:pt x="3290045" y="235553"/>
                </a:cubicBezTo>
                <a:cubicBezTo>
                  <a:pt x="3399655" y="215239"/>
                  <a:pt x="3444518" y="245862"/>
                  <a:pt x="3529335" y="249571"/>
                </a:cubicBezTo>
                <a:cubicBezTo>
                  <a:pt x="3623697" y="257405"/>
                  <a:pt x="3587652" y="268832"/>
                  <a:pt x="3716766" y="252690"/>
                </a:cubicBezTo>
                <a:cubicBezTo>
                  <a:pt x="3723469" y="267318"/>
                  <a:pt x="3737863" y="269842"/>
                  <a:pt x="3765333" y="266823"/>
                </a:cubicBezTo>
                <a:cubicBezTo>
                  <a:pt x="3810754" y="271601"/>
                  <a:pt x="3792745" y="303866"/>
                  <a:pt x="3846897" y="290090"/>
                </a:cubicBezTo>
                <a:cubicBezTo>
                  <a:pt x="3830941" y="306608"/>
                  <a:pt x="3929114" y="308026"/>
                  <a:pt x="3900217" y="323590"/>
                </a:cubicBezTo>
                <a:cubicBezTo>
                  <a:pt x="3922367" y="343425"/>
                  <a:pt x="3948574" y="318948"/>
                  <a:pt x="3971444" y="336662"/>
                </a:cubicBezTo>
                <a:cubicBezTo>
                  <a:pt x="4002781" y="344193"/>
                  <a:pt x="3960997" y="315419"/>
                  <a:pt x="3997868" y="318867"/>
                </a:cubicBezTo>
                <a:cubicBezTo>
                  <a:pt x="4041159" y="326219"/>
                  <a:pt x="4055435" y="293981"/>
                  <a:pt x="4070852" y="339615"/>
                </a:cubicBezTo>
                <a:cubicBezTo>
                  <a:pt x="4121286" y="335828"/>
                  <a:pt x="4121920" y="355506"/>
                  <a:pt x="4180483" y="373369"/>
                </a:cubicBezTo>
                <a:cubicBezTo>
                  <a:pt x="4211379" y="366707"/>
                  <a:pt x="4230171" y="374664"/>
                  <a:pt x="4246264" y="387458"/>
                </a:cubicBezTo>
                <a:cubicBezTo>
                  <a:pt x="4308508" y="393310"/>
                  <a:pt x="4357326" y="416142"/>
                  <a:pt x="4423169" y="431783"/>
                </a:cubicBezTo>
                <a:lnTo>
                  <a:pt x="4446752" y="435383"/>
                </a:lnTo>
                <a:lnTo>
                  <a:pt x="4446954" y="435566"/>
                </a:lnTo>
                <a:cubicBezTo>
                  <a:pt x="4508528" y="480137"/>
                  <a:pt x="4617740" y="529869"/>
                  <a:pt x="4662523" y="553169"/>
                </a:cubicBezTo>
                <a:cubicBezTo>
                  <a:pt x="4720320" y="547046"/>
                  <a:pt x="4678644" y="560102"/>
                  <a:pt x="4715641" y="575354"/>
                </a:cubicBezTo>
                <a:cubicBezTo>
                  <a:pt x="4682056" y="593278"/>
                  <a:pt x="4768370" y="586520"/>
                  <a:pt x="4742071" y="614016"/>
                </a:cubicBezTo>
                <a:cubicBezTo>
                  <a:pt x="4749637" y="615922"/>
                  <a:pt x="4757797" y="616899"/>
                  <a:pt x="4766183" y="617675"/>
                </a:cubicBezTo>
                <a:lnTo>
                  <a:pt x="4770562" y="618094"/>
                </a:lnTo>
                <a:lnTo>
                  <a:pt x="4783240" y="624350"/>
                </a:lnTo>
                <a:lnTo>
                  <a:pt x="4792882" y="620401"/>
                </a:lnTo>
                <a:lnTo>
                  <a:pt x="4816310" y="625721"/>
                </a:lnTo>
                <a:cubicBezTo>
                  <a:pt x="4824144" y="628595"/>
                  <a:pt x="4831482" y="632720"/>
                  <a:pt x="4837953" y="638824"/>
                </a:cubicBezTo>
                <a:cubicBezTo>
                  <a:pt x="4848645" y="668753"/>
                  <a:pt x="4922266" y="669148"/>
                  <a:pt x="4933914" y="707398"/>
                </a:cubicBezTo>
                <a:cubicBezTo>
                  <a:pt x="4940833" y="719653"/>
                  <a:pt x="4978358" y="746502"/>
                  <a:pt x="4995259" y="744825"/>
                </a:cubicBezTo>
                <a:cubicBezTo>
                  <a:pt x="5005107" y="749034"/>
                  <a:pt x="5010567" y="758092"/>
                  <a:pt x="5024744" y="753396"/>
                </a:cubicBezTo>
                <a:cubicBezTo>
                  <a:pt x="5047511" y="761361"/>
                  <a:pt x="5109162" y="783016"/>
                  <a:pt x="5131877" y="792613"/>
                </a:cubicBezTo>
                <a:cubicBezTo>
                  <a:pt x="5132671" y="802792"/>
                  <a:pt x="5144554" y="806683"/>
                  <a:pt x="5161031" y="810975"/>
                </a:cubicBezTo>
                <a:lnTo>
                  <a:pt x="5176815" y="815342"/>
                </a:lnTo>
                <a:lnTo>
                  <a:pt x="5180064" y="831233"/>
                </a:lnTo>
                <a:cubicBezTo>
                  <a:pt x="5202966" y="819270"/>
                  <a:pt x="5188976" y="863361"/>
                  <a:pt x="5215059" y="865080"/>
                </a:cubicBezTo>
                <a:cubicBezTo>
                  <a:pt x="5235765" y="864786"/>
                  <a:pt x="5236347" y="878098"/>
                  <a:pt x="5245643" y="887119"/>
                </a:cubicBezTo>
                <a:cubicBezTo>
                  <a:pt x="5267660" y="891609"/>
                  <a:pt x="5295742" y="939348"/>
                  <a:pt x="5295952" y="957174"/>
                </a:cubicBezTo>
                <a:cubicBezTo>
                  <a:pt x="5284322" y="1008946"/>
                  <a:pt x="5374979" y="1038019"/>
                  <a:pt x="5367826" y="1079140"/>
                </a:cubicBezTo>
                <a:cubicBezTo>
                  <a:pt x="5371668" y="1089190"/>
                  <a:pt x="5377921" y="1097135"/>
                  <a:pt x="5385646" y="1103730"/>
                </a:cubicBezTo>
                <a:lnTo>
                  <a:pt x="5410965" y="1119397"/>
                </a:lnTo>
                <a:lnTo>
                  <a:pt x="5436960" y="1130910"/>
                </a:lnTo>
                <a:lnTo>
                  <a:pt x="5442083" y="1133134"/>
                </a:lnTo>
                <a:cubicBezTo>
                  <a:pt x="5451910" y="1137346"/>
                  <a:pt x="5457170" y="1169188"/>
                  <a:pt x="5465219" y="1174479"/>
                </a:cubicBezTo>
                <a:cubicBezTo>
                  <a:pt x="5488744" y="1195184"/>
                  <a:pt x="5467141" y="1223401"/>
                  <a:pt x="5488171" y="1238604"/>
                </a:cubicBezTo>
                <a:cubicBezTo>
                  <a:pt x="5523491" y="1271811"/>
                  <a:pt x="5486623" y="1305961"/>
                  <a:pt x="5562172" y="1320840"/>
                </a:cubicBezTo>
                <a:cubicBezTo>
                  <a:pt x="5601634" y="1385316"/>
                  <a:pt x="5636528" y="1453139"/>
                  <a:pt x="5686905" y="1512529"/>
                </a:cubicBezTo>
                <a:cubicBezTo>
                  <a:pt x="5729049" y="1575678"/>
                  <a:pt x="5699691" y="1553768"/>
                  <a:pt x="5748726" y="1623716"/>
                </a:cubicBezTo>
                <a:cubicBezTo>
                  <a:pt x="5783098" y="1689734"/>
                  <a:pt x="5789710" y="1639740"/>
                  <a:pt x="5842593" y="1726595"/>
                </a:cubicBezTo>
                <a:cubicBezTo>
                  <a:pt x="5837824" y="1733043"/>
                  <a:pt x="5862023" y="1845188"/>
                  <a:pt x="5861042" y="1851837"/>
                </a:cubicBezTo>
                <a:cubicBezTo>
                  <a:pt x="5874156" y="1887981"/>
                  <a:pt x="5901790" y="1919218"/>
                  <a:pt x="5921290" y="1943460"/>
                </a:cubicBezTo>
                <a:lnTo>
                  <a:pt x="5978046" y="1997284"/>
                </a:lnTo>
                <a:lnTo>
                  <a:pt x="5992479" y="2056720"/>
                </a:lnTo>
                <a:cubicBezTo>
                  <a:pt x="6011078" y="2079033"/>
                  <a:pt x="6072687" y="2117397"/>
                  <a:pt x="6089639" y="2131171"/>
                </a:cubicBezTo>
                <a:lnTo>
                  <a:pt x="6094199" y="2139379"/>
                </a:lnTo>
                <a:lnTo>
                  <a:pt x="6094822" y="2139386"/>
                </a:lnTo>
                <a:cubicBezTo>
                  <a:pt x="6096947" y="2140841"/>
                  <a:pt x="6098876" y="2143416"/>
                  <a:pt x="6100692" y="2147736"/>
                </a:cubicBezTo>
                <a:lnTo>
                  <a:pt x="6102516" y="2154343"/>
                </a:lnTo>
                <a:lnTo>
                  <a:pt x="6111361" y="2170264"/>
                </a:lnTo>
                <a:lnTo>
                  <a:pt x="6215475" y="2270153"/>
                </a:lnTo>
                <a:lnTo>
                  <a:pt x="6255966" y="2335401"/>
                </a:lnTo>
                <a:lnTo>
                  <a:pt x="6272711" y="2385144"/>
                </a:lnTo>
                <a:cubicBezTo>
                  <a:pt x="6282320" y="2406495"/>
                  <a:pt x="6299066" y="2405139"/>
                  <a:pt x="6304347" y="2439388"/>
                </a:cubicBezTo>
                <a:cubicBezTo>
                  <a:pt x="6297131" y="2486231"/>
                  <a:pt x="6325530" y="2500962"/>
                  <a:pt x="6326729" y="2549400"/>
                </a:cubicBezTo>
                <a:cubicBezTo>
                  <a:pt x="6325926" y="2572066"/>
                  <a:pt x="6339111" y="2599957"/>
                  <a:pt x="6344663" y="2628839"/>
                </a:cubicBezTo>
                <a:lnTo>
                  <a:pt x="6375811" y="2639204"/>
                </a:lnTo>
                <a:cubicBezTo>
                  <a:pt x="6375427" y="2643533"/>
                  <a:pt x="6375041" y="2647863"/>
                  <a:pt x="6374657" y="2652193"/>
                </a:cubicBezTo>
                <a:cubicBezTo>
                  <a:pt x="6373555" y="2658134"/>
                  <a:pt x="6371943" y="2662665"/>
                  <a:pt x="6369740" y="2664642"/>
                </a:cubicBezTo>
                <a:cubicBezTo>
                  <a:pt x="6368032" y="2674540"/>
                  <a:pt x="6371528" y="2686899"/>
                  <a:pt x="6361964" y="2690172"/>
                </a:cubicBezTo>
                <a:cubicBezTo>
                  <a:pt x="6350507" y="2696218"/>
                  <a:pt x="6369375" y="2734440"/>
                  <a:pt x="6355511" y="2727335"/>
                </a:cubicBezTo>
                <a:cubicBezTo>
                  <a:pt x="6358746" y="2734104"/>
                  <a:pt x="6360434" y="2742096"/>
                  <a:pt x="6361058" y="2750592"/>
                </a:cubicBezTo>
                <a:cubicBezTo>
                  <a:pt x="6361013" y="2751998"/>
                  <a:pt x="6360970" y="2753408"/>
                  <a:pt x="6360926" y="2754814"/>
                </a:cubicBezTo>
                <a:lnTo>
                  <a:pt x="6339285" y="2810353"/>
                </a:lnTo>
                <a:cubicBezTo>
                  <a:pt x="6360091" y="2854187"/>
                  <a:pt x="6313103" y="2870086"/>
                  <a:pt x="6325672" y="2908809"/>
                </a:cubicBezTo>
                <a:cubicBezTo>
                  <a:pt x="6341563" y="2966972"/>
                  <a:pt x="6291836" y="2935388"/>
                  <a:pt x="6333498" y="3009772"/>
                </a:cubicBezTo>
                <a:cubicBezTo>
                  <a:pt x="6345476" y="3039254"/>
                  <a:pt x="6345955" y="3068963"/>
                  <a:pt x="6334947" y="3095405"/>
                </a:cubicBezTo>
                <a:lnTo>
                  <a:pt x="6344768" y="3155941"/>
                </a:lnTo>
                <a:cubicBezTo>
                  <a:pt x="6348643" y="3153663"/>
                  <a:pt x="6311793" y="3186588"/>
                  <a:pt x="6314754" y="3197987"/>
                </a:cubicBezTo>
                <a:cubicBezTo>
                  <a:pt x="6318695" y="3221971"/>
                  <a:pt x="6319257" y="3226752"/>
                  <a:pt x="6304230" y="3239690"/>
                </a:cubicBezTo>
                <a:cubicBezTo>
                  <a:pt x="6306321" y="3248567"/>
                  <a:pt x="6307305" y="3254005"/>
                  <a:pt x="6308837" y="3264003"/>
                </a:cubicBezTo>
                <a:cubicBezTo>
                  <a:pt x="6301812" y="3288243"/>
                  <a:pt x="6298529" y="3302527"/>
                  <a:pt x="6309285" y="3324103"/>
                </a:cubicBezTo>
                <a:cubicBezTo>
                  <a:pt x="6301188" y="3343007"/>
                  <a:pt x="6329285" y="3359307"/>
                  <a:pt x="6342503" y="3405661"/>
                </a:cubicBezTo>
                <a:cubicBezTo>
                  <a:pt x="6338012" y="3447477"/>
                  <a:pt x="6408325" y="3505721"/>
                  <a:pt x="6401531" y="3550593"/>
                </a:cubicBezTo>
                <a:cubicBezTo>
                  <a:pt x="6395655" y="3579549"/>
                  <a:pt x="6423437" y="3594758"/>
                  <a:pt x="6427705" y="3624684"/>
                </a:cubicBezTo>
                <a:cubicBezTo>
                  <a:pt x="6416402" y="3629199"/>
                  <a:pt x="6435787" y="3639516"/>
                  <a:pt x="6448424" y="3657106"/>
                </a:cubicBezTo>
                <a:lnTo>
                  <a:pt x="6444014" y="3752742"/>
                </a:lnTo>
                <a:cubicBezTo>
                  <a:pt x="6443990" y="3752777"/>
                  <a:pt x="6443967" y="3752813"/>
                  <a:pt x="6443946" y="3752849"/>
                </a:cubicBezTo>
                <a:lnTo>
                  <a:pt x="0" y="3752849"/>
                </a:lnTo>
                <a:close/>
              </a:path>
            </a:pathLst>
          </a:cu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8737" y="1398069"/>
            <a:ext cx="4149324" cy="2640532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700" dirty="0"/>
              <a:t>Ensures data accuracy and reliability.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700" dirty="0"/>
              <a:t>Helps identify patterns and anomalies in datasets.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700" dirty="0"/>
              <a:t>Improves data-driven decision-making.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700" dirty="0"/>
              <a:t>Reduces operational costs by preventing recurring data issues.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agnifying glass showing decling performance">
            <a:extLst>
              <a:ext uri="{FF2B5EF4-FFF2-40B4-BE49-F238E27FC236}">
                <a16:creationId xmlns:a16="http://schemas.microsoft.com/office/drawing/2014/main" id="{FE82FBAE-2FF3-16EF-6A89-9D38189B77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35" r="42474" b="8356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31745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320" y="1656748"/>
            <a:ext cx="4158926" cy="489204"/>
          </a:xfrm>
        </p:spPr>
        <p:txBody>
          <a:bodyPr anchor="b">
            <a:normAutofit/>
          </a:bodyPr>
          <a:lstStyle/>
          <a:p>
            <a:r>
              <a:rPr lang="en-US" sz="2400" dirty="0"/>
              <a:t>Steps in Root Cause Analysis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7775" y="674370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183" y="2443480"/>
            <a:ext cx="2475738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320" y="2718054"/>
            <a:ext cx="4158926" cy="2211525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Identify the Problem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Gather and Analyze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Perform Initial Analysis (5W &amp; 1H Method)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Use RCA Techniques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Validate Findings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Implement Corrective Actions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/>
              <a:t>Monitor and Prevent Recurrence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US" sz="4700"/>
              <a:t>Example: Drop in Website Traffic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44E9E49-1701-7C9F-FA87-34F083D7CE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099433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2" y="350196"/>
            <a:ext cx="3485178" cy="16245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IN" sz="3500"/>
              <a:t>Root Cause Analysis (RCA) Applied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131" y="2743200"/>
            <a:ext cx="4364749" cy="26469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/>
              <a:t>5 Whys: Asking 'Why?' leads to a recent website update affecting SEO.</a:t>
            </a:r>
          </a:p>
          <a:p>
            <a:pPr marL="0" indent="0">
              <a:buNone/>
            </a:pPr>
            <a:r>
              <a:rPr lang="en-US" sz="1700" dirty="0"/>
              <a:t>Fishbone Diagram: Analyzes technical, marketing, and content-related issues.</a:t>
            </a:r>
          </a:p>
          <a:p>
            <a:pPr marL="0" indent="0">
              <a:buNone/>
            </a:pPr>
            <a:r>
              <a:rPr lang="en-US" sz="1700" dirty="0"/>
              <a:t>Regression Analysis: Shows a correlation between the update and organic traffic drop.</a:t>
            </a:r>
          </a:p>
        </p:txBody>
      </p:sp>
      <p:pic>
        <p:nvPicPr>
          <p:cNvPr id="5" name="Picture 4" descr="Top view of cubes connected with black lines">
            <a:extLst>
              <a:ext uri="{FF2B5EF4-FFF2-40B4-BE49-F238E27FC236}">
                <a16:creationId xmlns:a16="http://schemas.microsoft.com/office/drawing/2014/main" id="{7EA5F655-4FDF-2C24-5FD9-8A0D0DC608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933" r="20011"/>
          <a:stretch/>
        </p:blipFill>
        <p:spPr>
          <a:xfrm>
            <a:off x="4572000" y="1"/>
            <a:ext cx="457711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325369"/>
            <a:ext cx="3276451" cy="195684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IN" sz="3600"/>
              <a:t>Solution Implementation</a:t>
            </a:r>
          </a:p>
        </p:txBody>
      </p:sp>
      <p:sp>
        <p:nvSpPr>
          <p:cNvPr id="2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66776" y="-600"/>
                  <a:pt x="322756" y="3201"/>
                  <a:pt x="625450" y="0"/>
                </a:cubicBezTo>
                <a:cubicBezTo>
                  <a:pt x="928144" y="-3201"/>
                  <a:pt x="968141" y="9269"/>
                  <a:pt x="1224839" y="0"/>
                </a:cubicBezTo>
                <a:cubicBezTo>
                  <a:pt x="1481537" y="-9269"/>
                  <a:pt x="1569059" y="21947"/>
                  <a:pt x="1824228" y="0"/>
                </a:cubicBezTo>
                <a:cubicBezTo>
                  <a:pt x="2079397" y="-21947"/>
                  <a:pt x="2326053" y="-10194"/>
                  <a:pt x="2606040" y="0"/>
                </a:cubicBezTo>
                <a:cubicBezTo>
                  <a:pt x="2605462" y="4771"/>
                  <a:pt x="2606793" y="12323"/>
                  <a:pt x="2606040" y="18288"/>
                </a:cubicBezTo>
                <a:cubicBezTo>
                  <a:pt x="2256758" y="31410"/>
                  <a:pt x="2173673" y="-12878"/>
                  <a:pt x="1902409" y="18288"/>
                </a:cubicBezTo>
                <a:cubicBezTo>
                  <a:pt x="1631145" y="49454"/>
                  <a:pt x="1461378" y="5466"/>
                  <a:pt x="1276960" y="18288"/>
                </a:cubicBezTo>
                <a:cubicBezTo>
                  <a:pt x="1092542" y="31110"/>
                  <a:pt x="890442" y="13213"/>
                  <a:pt x="677570" y="18288"/>
                </a:cubicBezTo>
                <a:cubicBezTo>
                  <a:pt x="464698" y="23364"/>
                  <a:pt x="187648" y="35837"/>
                  <a:pt x="0" y="18288"/>
                </a:cubicBezTo>
                <a:cubicBezTo>
                  <a:pt x="841" y="12879"/>
                  <a:pt x="-726" y="3977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97231" y="3803"/>
                  <a:pt x="358914" y="-9291"/>
                  <a:pt x="599389" y="0"/>
                </a:cubicBezTo>
                <a:cubicBezTo>
                  <a:pt x="839864" y="9291"/>
                  <a:pt x="979371" y="8509"/>
                  <a:pt x="1303020" y="0"/>
                </a:cubicBezTo>
                <a:cubicBezTo>
                  <a:pt x="1626669" y="-8509"/>
                  <a:pt x="1726300" y="7440"/>
                  <a:pt x="1876349" y="0"/>
                </a:cubicBezTo>
                <a:cubicBezTo>
                  <a:pt x="2026398" y="-7440"/>
                  <a:pt x="2430712" y="17957"/>
                  <a:pt x="2606040" y="0"/>
                </a:cubicBezTo>
                <a:cubicBezTo>
                  <a:pt x="2605426" y="8857"/>
                  <a:pt x="2606544" y="13619"/>
                  <a:pt x="2606040" y="18288"/>
                </a:cubicBezTo>
                <a:cubicBezTo>
                  <a:pt x="2393024" y="2241"/>
                  <a:pt x="2191161" y="39259"/>
                  <a:pt x="1980590" y="18288"/>
                </a:cubicBezTo>
                <a:cubicBezTo>
                  <a:pt x="1770019" y="-2683"/>
                  <a:pt x="1476440" y="36114"/>
                  <a:pt x="1276960" y="18288"/>
                </a:cubicBezTo>
                <a:cubicBezTo>
                  <a:pt x="1077480" y="463"/>
                  <a:pt x="880988" y="42125"/>
                  <a:pt x="651510" y="18288"/>
                </a:cubicBezTo>
                <a:cubicBezTo>
                  <a:pt x="422032" y="-5549"/>
                  <a:pt x="130744" y="-1947"/>
                  <a:pt x="0" y="18288"/>
                </a:cubicBezTo>
                <a:cubicBezTo>
                  <a:pt x="-487" y="10816"/>
                  <a:pt x="-839" y="60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256" y="2872899"/>
            <a:ext cx="3809378" cy="26337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900"/>
              <a:t>Roll back SEO changes and optimize metadata.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/>
              <a:t>Implement automated monitoring to detect sudden traffic drops.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/>
              <a:t>Improve A/B testing before deploying website changes.</a:t>
            </a:r>
          </a:p>
        </p:txBody>
      </p:sp>
      <p:pic>
        <p:nvPicPr>
          <p:cNvPr id="16" name="Picture 15" descr="Sunlit desk">
            <a:extLst>
              <a:ext uri="{FF2B5EF4-FFF2-40B4-BE49-F238E27FC236}">
                <a16:creationId xmlns:a16="http://schemas.microsoft.com/office/drawing/2014/main" id="{083EBD11-E5C4-14BE-32DA-332D722DAE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419" r="30366" b="-1"/>
          <a:stretch/>
        </p:blipFill>
        <p:spPr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6131316" y="457951"/>
            <a:ext cx="2240924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t>Conclusion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6F005E-0F6B-CC84-A271-08C59D33A0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01944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295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Root Cause Analysis  in  Data Analysis</vt:lpstr>
      <vt:lpstr>What is Root Cause Analysis (RCA)?</vt:lpstr>
      <vt:lpstr>Importance of RCA in Data Analysis</vt:lpstr>
      <vt:lpstr>Steps in Root Cause Analysis</vt:lpstr>
      <vt:lpstr>Example: Drop in Website Traffic</vt:lpstr>
      <vt:lpstr>Root Cause Analysis (RCA) Applied</vt:lpstr>
      <vt:lpstr>Solution Implementation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RemyaTT</dc:creator>
  <cp:keywords/>
  <dc:description>generated using python-pptx</dc:description>
  <cp:lastModifiedBy>Remya T T</cp:lastModifiedBy>
  <cp:revision>2</cp:revision>
  <dcterms:created xsi:type="dcterms:W3CDTF">2013-01-27T09:14:16Z</dcterms:created>
  <dcterms:modified xsi:type="dcterms:W3CDTF">2025-01-22T05:07:56Z</dcterms:modified>
  <cp:category/>
</cp:coreProperties>
</file>